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544" r:id="rId5"/>
  </p:sldMasterIdLst>
  <p:notesMasterIdLst>
    <p:notesMasterId r:id="rId24"/>
  </p:notesMasterIdLst>
  <p:handoutMasterIdLst>
    <p:handoutMasterId r:id="rId25"/>
  </p:handoutMasterIdLst>
  <p:sldIdLst>
    <p:sldId id="307" r:id="rId6"/>
    <p:sldId id="394" r:id="rId7"/>
    <p:sldId id="395" r:id="rId8"/>
    <p:sldId id="400" r:id="rId9"/>
    <p:sldId id="420" r:id="rId10"/>
    <p:sldId id="421" r:id="rId11"/>
    <p:sldId id="422" r:id="rId12"/>
    <p:sldId id="423" r:id="rId13"/>
    <p:sldId id="401" r:id="rId14"/>
    <p:sldId id="424" r:id="rId15"/>
    <p:sldId id="407" r:id="rId16"/>
    <p:sldId id="425" r:id="rId17"/>
    <p:sldId id="426" r:id="rId18"/>
    <p:sldId id="427" r:id="rId19"/>
    <p:sldId id="428" r:id="rId20"/>
    <p:sldId id="429" r:id="rId21"/>
    <p:sldId id="430" r:id="rId22"/>
    <p:sldId id="431" r:id="rId23"/>
  </p:sldIdLst>
  <p:sldSz cx="9144000" cy="5143500" type="screen16x9"/>
  <p:notesSz cx="7010400" cy="9296400"/>
  <p:custDataLst>
    <p:tags r:id="rId2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496" userDrawn="1">
          <p15:clr>
            <a:srgbClr val="A4A3A4"/>
          </p15:clr>
        </p15:guide>
        <p15:guide id="3" pos="655" userDrawn="1">
          <p15:clr>
            <a:srgbClr val="A4A3A4"/>
          </p15:clr>
        </p15:guide>
        <p15:guide id="4" orient="horz" pos="887" userDrawn="1">
          <p15:clr>
            <a:srgbClr val="A4A3A4"/>
          </p15:clr>
        </p15:guide>
        <p15:guide id="5" pos="312" userDrawn="1">
          <p15:clr>
            <a:srgbClr val="A4A3A4"/>
          </p15:clr>
        </p15:guide>
        <p15:guide id="6" orient="horz" pos="2350" userDrawn="1">
          <p15:clr>
            <a:srgbClr val="A4A3A4"/>
          </p15:clr>
        </p15:guide>
        <p15:guide id="7" pos="2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  <p15:guide id="3" orient="horz" pos="2640">
          <p15:clr>
            <a:srgbClr val="A4A3A4"/>
          </p15:clr>
        </p15:guide>
        <p15:guide id="4" pos="41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437"/>
    <a:srgbClr val="3F6280"/>
    <a:srgbClr val="CF070F"/>
    <a:srgbClr val="F89406"/>
    <a:srgbClr val="F5AB35"/>
    <a:srgbClr val="2342A5"/>
    <a:srgbClr val="36D7B7"/>
    <a:srgbClr val="1F3A93"/>
    <a:srgbClr val="9ACDF0"/>
    <a:srgbClr val="ABD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0862" autoAdjust="0"/>
  </p:normalViewPr>
  <p:slideViewPr>
    <p:cSldViewPr snapToGrid="0">
      <p:cViewPr varScale="1">
        <p:scale>
          <a:sx n="106" d="100"/>
          <a:sy n="106" d="100"/>
        </p:scale>
        <p:origin x="82" y="480"/>
      </p:cViewPr>
      <p:guideLst>
        <p:guide pos="5496"/>
        <p:guide pos="655"/>
        <p:guide orient="horz" pos="887"/>
        <p:guide pos="312"/>
        <p:guide orient="horz" pos="2350"/>
        <p:guide pos="27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7" d="100"/>
          <a:sy n="137" d="100"/>
        </p:scale>
        <p:origin x="-6224" y="-104"/>
      </p:cViewPr>
      <p:guideLst>
        <p:guide orient="horz" pos="2928"/>
        <p:guide pos="2208"/>
        <p:guide orient="horz" pos="2640"/>
        <p:guide pos="41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" descr="                              Dell - Internal Use - Confidential&#10;"/>
          <p:cNvSpPr txBox="1"/>
          <p:nvPr/>
        </p:nvSpPr>
        <p:spPr>
          <a:xfrm>
            <a:off x="781241" y="8758238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444444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013" y="8758238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444444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44444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384175"/>
            <a:ext cx="6096000" cy="34302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57200" y="4191000"/>
            <a:ext cx="6096000" cy="4587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62000" y="8991600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444444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1772" y="8991600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rgbClr val="444444"/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rgbClr val="444444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>
          <a:xfrm>
            <a:off x="457200" y="384175"/>
            <a:ext cx="6096000" cy="3430588"/>
          </a:xfrm>
        </p:spPr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8042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6" cy="5152976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9033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7708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8" y="1277938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162477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1463"/>
            <a:ext cx="4295219" cy="814832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8895535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09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3434749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366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3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6963204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79652720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2377048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780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8301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83454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56778" cy="51506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296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36941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726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>
              <a:defRPr lang="en-US" sz="5400" i="0" dirty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2562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75578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368" y="4838501"/>
            <a:ext cx="675925" cy="1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2019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0191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52161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nite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161" y="2257138"/>
            <a:ext cx="3046048" cy="5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58696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id-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2331941"/>
            <a:ext cx="8229600" cy="479619"/>
          </a:xfrm>
          <a:prstGeom prst="rect">
            <a:avLst/>
          </a:prstGeom>
        </p:spPr>
        <p:txBody>
          <a:bodyPr vert="horz" lIns="0" tIns="0" rIns="0" bIns="0" anchor="ctr" anchorCtr="0">
            <a:spAutoFit/>
          </a:bodyPr>
          <a:lstStyle>
            <a:lvl1pPr>
              <a:defRPr sz="3400">
                <a:solidFill>
                  <a:srgbClr val="FFFFFF"/>
                </a:solidFill>
                <a:ea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185516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1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4" y="657226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2451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5935A-25B4-41F2-88D5-B4BCB6769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C43BF-CA92-4355-B538-688BAF4A2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C625F-5799-4121-A941-2F07B926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C388-8BE4-4A7E-B4E8-44856DA89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60AE2-22CC-45DE-9D63-49367E16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134549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D33B-B19B-4A8E-A47D-75F7D6EE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155DD-C134-43FA-A4F1-494C6F03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30CC0-D0DB-4C04-BD36-B947BE16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BEA81-7611-4290-954F-96B4F421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FECDF-B0AE-4B11-ACEA-BC28323F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94416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6348-385E-4EA3-8EF3-24F0B0C8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575DB-CD40-4F98-B2A3-AEEA54D1F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FBCC4-DBF1-4D89-9B4B-384DCFBED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8D12B-003F-4277-A39F-82F11F8B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01D7-DBFA-4D99-8F5E-A9074F22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65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0844" cy="5152975"/>
          </a:xfrm>
          <a:prstGeom prst="rect">
            <a:avLst/>
          </a:prstGeom>
        </p:spPr>
      </p:pic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19" y="288114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4959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0FF6-14E2-4D68-95E8-83CA47D7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79DBA-3139-4775-BB05-1B5DE5045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8B3F5-AD05-4E78-955F-56ADDE468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44000-33C1-4D6B-8091-E3CD9268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8A3CD-031E-4D52-8FD2-E9332651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84CE7-0BFD-4AD3-BAE9-95E75343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7192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6CC9-04B5-43C2-932F-A5F59CFE2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5436-BD35-4253-A56F-B97492268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B4ACAE-0135-480C-8C71-C5D2FE0B7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F63B4-B14F-42B6-B068-2272F8C3B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66765B-2F96-43B9-BB17-D160B14D8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8762E-501E-4840-9D1C-03D83DEF6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66122-18D4-4174-BC93-CFC1F357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2E3F0-0AD9-45DD-92B5-EDC31D70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04353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0CA12-0B79-4144-9255-902D254E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792F63-1F8B-4364-9121-5260B060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58A2E-5720-425C-8FFB-397DAB8F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B0AD5E-5A85-430C-8A70-CD31DF01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8949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0B10B9-97F7-4B07-B615-6546A01F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D1C3D-623E-4AA4-98C1-B3C40108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D0E75-1BE6-42B0-9983-9F9FC4D1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7630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5064-7E89-40E2-881B-DF08A17B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E9B8E-C8FD-4C6C-A882-2DB84D15E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1AF6B1-271B-40AC-9A65-C900BC11BF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E2687-9AB4-400F-AA01-8C121C91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6835-7D67-4149-B0CA-807BAAA2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83DC1-85ED-4FDD-87CC-73EF841C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646973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20102-E99F-4DD5-8A96-E5E7FFBB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6868A-EE11-49AF-A416-19AF719B34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CF168-C2F0-42C1-AEFE-785C072AF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EF12E-0025-4041-BDE5-604F34683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4D4AD-8D88-4971-94ED-F98C786B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347E9-F469-4B40-A870-B06DCB2E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237152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A5E7-F7B7-4CCF-88E2-6FAA7726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827110-C429-4D7B-8A9A-DCDFB9622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3276-1BB6-4C1D-A507-25CA68AD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DF9A-DA04-4923-A4D5-39AF096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152B-BC2D-4E0C-B483-6ADB0B23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0909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7CBB45-2F47-42AC-A088-8509237AEC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12745C-5515-4D5B-B54F-9D3DF5A17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C91677-FCA1-4D92-9E51-13A3A573F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96EAC-0D22-471C-B345-E67CEF83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A95AE-0B19-4E1C-B3FB-D32C541AC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696504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mid-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2331941"/>
            <a:ext cx="8229600" cy="479619"/>
          </a:xfrm>
          <a:prstGeom prst="rect">
            <a:avLst/>
          </a:prstGeom>
        </p:spPr>
        <p:txBody>
          <a:bodyPr vert="horz" lIns="0" tIns="0" rIns="0" bIns="0" anchor="ctr" anchorCtr="0">
            <a:spAutoFit/>
          </a:bodyPr>
          <a:lstStyle>
            <a:lvl1pPr>
              <a:defRPr sz="3400">
                <a:solidFill>
                  <a:srgbClr val="FFFFFF"/>
                </a:solidFill>
                <a:ea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576196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235325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413" y="228601"/>
            <a:ext cx="8458200" cy="428625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2800" cap="all" baseline="0">
                <a:solidFill>
                  <a:schemeClr val="tx2"/>
                </a:solidFill>
                <a:latin typeface="+mj-lt"/>
                <a:cs typeface="Verdan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414" y="657226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600" cap="all" baseline="0">
                <a:solidFill>
                  <a:schemeClr val="bg2"/>
                </a:solidFill>
                <a:latin typeface="+mj-lt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526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892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66763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8694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94162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33" y="4374069"/>
            <a:ext cx="1630654" cy="2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131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897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4426066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3345511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766"/>
            <a:ext cx="7960422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541463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00452233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1/11/2021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1/11/2021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5" name="fl" descr="                              Dell - Internal Use - Confidential&#10;"/>
          <p:cNvSpPr txBox="1"/>
          <p:nvPr/>
        </p:nvSpPr>
        <p:spPr>
          <a:xfrm>
            <a:off x="576263" y="5006975"/>
            <a:ext cx="899247" cy="8463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0" i="0" u="none" baseline="0" dirty="0">
                <a:solidFill>
                  <a:srgbClr val="7F7F7F"/>
                </a:solidFill>
                <a:latin typeface="+mn-lt"/>
              </a:rPr>
              <a:t>© Copyright 2016 Dell Inc.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035" y="5006975"/>
            <a:ext cx="94039" cy="84639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89" y="4838853"/>
            <a:ext cx="675370" cy="1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7" r:id="rId1"/>
    <p:sldLayoutId id="2147484431" r:id="rId2"/>
    <p:sldLayoutId id="2147484432" r:id="rId3"/>
    <p:sldLayoutId id="2147484422" r:id="rId4"/>
    <p:sldLayoutId id="2147484400" r:id="rId5"/>
    <p:sldLayoutId id="2147484405" r:id="rId6"/>
    <p:sldLayoutId id="2147484436" r:id="rId7"/>
    <p:sldLayoutId id="2147484437" r:id="rId8"/>
    <p:sldLayoutId id="2147484438" r:id="rId9"/>
    <p:sldLayoutId id="2147484439" r:id="rId10"/>
    <p:sldLayoutId id="2147484440" r:id="rId11"/>
    <p:sldLayoutId id="2147484441" r:id="rId12"/>
    <p:sldLayoutId id="2147484442" r:id="rId13"/>
    <p:sldLayoutId id="2147484443" r:id="rId14"/>
    <p:sldLayoutId id="2147484444" r:id="rId15"/>
    <p:sldLayoutId id="2147484407" r:id="rId16"/>
    <p:sldLayoutId id="2147484433" r:id="rId17"/>
    <p:sldLayoutId id="2147484434" r:id="rId18"/>
    <p:sldLayoutId id="2147484425" r:id="rId19"/>
    <p:sldLayoutId id="2147484424" r:id="rId20"/>
    <p:sldLayoutId id="2147484423" r:id="rId21"/>
    <p:sldLayoutId id="2147484428" r:id="rId22"/>
    <p:sldLayoutId id="2147484429" r:id="rId23"/>
    <p:sldLayoutId id="2147484430" r:id="rId24"/>
    <p:sldLayoutId id="2147484445" r:id="rId25"/>
    <p:sldLayoutId id="2147484449" r:id="rId26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BE71A-C5B9-4E45-AA62-11BC769DC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B733C-043B-4F88-B0C8-89092618C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63B0-8EC5-4BA2-802E-C6868B91B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19DE2-5140-4B42-A5A4-DB5AB4611715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EE07-995C-4893-80EA-C1B09AE26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BCD9E-2D7B-46C6-9478-A826B5A3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59F1E-32AD-4FB8-92B0-8BC7FD5827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6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5" r:id="rId1"/>
    <p:sldLayoutId id="2147484546" r:id="rId2"/>
    <p:sldLayoutId id="2147484547" r:id="rId3"/>
    <p:sldLayoutId id="2147484548" r:id="rId4"/>
    <p:sldLayoutId id="2147484549" r:id="rId5"/>
    <p:sldLayoutId id="2147484550" r:id="rId6"/>
    <p:sldLayoutId id="2147484551" r:id="rId7"/>
    <p:sldLayoutId id="2147484552" r:id="rId8"/>
    <p:sldLayoutId id="2147484553" r:id="rId9"/>
    <p:sldLayoutId id="2147484554" r:id="rId10"/>
    <p:sldLayoutId id="2147484555" r:id="rId11"/>
    <p:sldLayoutId id="2147484556" r:id="rId12"/>
    <p:sldLayoutId id="2147484557" r:id="rId13"/>
  </p:sldLayoutIdLst>
  <p:transition spd="med">
    <p:wipe dir="r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teams.microsoft.com/l/channel/19%3a150323c2c32d45c3907ad4684a7bc3dc%40thread.skype/General?groupId=451c9a3b-1c63-499e-ba88-d576d176791f&amp;tenantId=72f988bf-86f1-41af-91ab-2d7cd011db47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jpeg"/><Relationship Id="rId7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GettyImages-508917664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Title 7"/>
          <p:cNvSpPr txBox="1">
            <a:spLocks/>
          </p:cNvSpPr>
          <p:nvPr/>
        </p:nvSpPr>
        <p:spPr>
          <a:xfrm>
            <a:off x="274319" y="290332"/>
            <a:ext cx="7275343" cy="2112899"/>
          </a:xfrm>
          <a:prstGeom prst="rect">
            <a:avLst/>
          </a:prstGeom>
        </p:spPr>
        <p:txBody>
          <a:bodyPr vert="horz" lIns="0" tIns="0" rIns="0" bIns="0" anchor="ctr" anchorCtr="0"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400" b="0" cap="none" baseline="0">
                <a:solidFill>
                  <a:srgbClr val="FFFFFF"/>
                </a:solidFill>
                <a:latin typeface="+mj-lt"/>
                <a:ea typeface="Arial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sz="5400" kern="0" dirty="0"/>
              <a:t>Kubernetes for beginners</a:t>
            </a:r>
          </a:p>
        </p:txBody>
      </p:sp>
    </p:spTree>
    <p:extLst>
      <p:ext uri="{BB962C8B-B14F-4D97-AF65-F5344CB8AC3E}">
        <p14:creationId xmlns:p14="http://schemas.microsoft.com/office/powerpoint/2010/main" val="1725498478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What are replica sets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8" name="Picture 7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79E7548-04F0-4334-B913-5B7071615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06" y="533786"/>
            <a:ext cx="3982367" cy="43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7" y="1657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ea typeface="Calibri" panose="020F0502020204030204" pitchFamily="34" charset="0"/>
                <a:cs typeface="Arial" panose="020B0604020202020204" pitchFamily="34" charset="0"/>
              </a:rPr>
              <a:t>Services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2857" y="305980"/>
            <a:ext cx="7244561" cy="2180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 types: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ClusterIP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NodeIP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LoadBalancer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A4CC27-379A-40E3-8EE3-F33B30CA9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57" y="1852367"/>
            <a:ext cx="5028663" cy="28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Scale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67758A6-669C-4D77-8F7E-896B5941BB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04" y="1078523"/>
            <a:ext cx="3396760" cy="339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Scale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6B5574-9FA4-4B42-BD8C-2000739283DF}"/>
              </a:ext>
            </a:extLst>
          </p:cNvPr>
          <p:cNvSpPr txBox="1"/>
          <p:nvPr/>
        </p:nvSpPr>
        <p:spPr>
          <a:xfrm>
            <a:off x="332856" y="1559564"/>
            <a:ext cx="5685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HPA - </a:t>
            </a:r>
            <a:r>
              <a:rPr lang="en-US" dirty="0"/>
              <a:t>Horizontal Pod </a:t>
            </a:r>
            <a:r>
              <a:rPr lang="en-US" dirty="0" err="1"/>
              <a:t>Autoscaler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145077-B4D5-4F26-81AC-B68E78EE0B04}"/>
              </a:ext>
            </a:extLst>
          </p:cNvPr>
          <p:cNvSpPr txBox="1"/>
          <p:nvPr/>
        </p:nvSpPr>
        <p:spPr>
          <a:xfrm>
            <a:off x="332856" y="2170589"/>
            <a:ext cx="5685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VPA - </a:t>
            </a:r>
            <a:r>
              <a:rPr lang="en-US" dirty="0"/>
              <a:t>Vertical Pod </a:t>
            </a:r>
            <a:r>
              <a:rPr lang="en-US" dirty="0" err="1"/>
              <a:t>Autoscaler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CBD23E-ADE2-4A09-B527-02D95E571424}"/>
              </a:ext>
            </a:extLst>
          </p:cNvPr>
          <p:cNvSpPr txBox="1"/>
          <p:nvPr/>
        </p:nvSpPr>
        <p:spPr>
          <a:xfrm>
            <a:off x="332856" y="947074"/>
            <a:ext cx="5685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Nodes </a:t>
            </a:r>
            <a:r>
              <a:rPr lang="en-US" kern="0" dirty="0" err="1">
                <a:solidFill>
                  <a:srgbClr val="000000"/>
                </a:solidFill>
              </a:rPr>
              <a:t>A</a:t>
            </a:r>
            <a:r>
              <a:rPr lang="en-US" dirty="0" err="1"/>
              <a:t>utoscaler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4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E9B2E-CC95-424E-AEE0-05131D744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54" y="655199"/>
            <a:ext cx="7166221" cy="2987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12FE95-BACC-4241-9D94-B148A726CD43}"/>
              </a:ext>
            </a:extLst>
          </p:cNvPr>
          <p:cNvSpPr txBox="1"/>
          <p:nvPr/>
        </p:nvSpPr>
        <p:spPr>
          <a:xfrm>
            <a:off x="368054" y="4004131"/>
            <a:ext cx="56856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chemeClr val="accent1">
                    <a:lumMod val="50000"/>
                  </a:schemeClr>
                </a:solidFill>
              </a:rPr>
              <a:t>And many more ….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1C7F9C-7091-4F74-B339-3D29D16AAB60}"/>
              </a:ext>
            </a:extLst>
          </p:cNvPr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K8S in hardware (use case) </a:t>
            </a:r>
            <a:endParaRPr lang="en-US" dirty="0"/>
          </a:p>
        </p:txBody>
      </p:sp>
      <p:pic>
        <p:nvPicPr>
          <p:cNvPr id="3" name="Picture 2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447A9977-780F-438F-B971-558E41843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" y="3457977"/>
            <a:ext cx="2017349" cy="753070"/>
          </a:xfrm>
          <a:prstGeom prst="rect">
            <a:avLst/>
          </a:prstGeom>
        </p:spPr>
      </p:pic>
      <p:pic>
        <p:nvPicPr>
          <p:cNvPr id="13" name="Picture 12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33BB4AF5-B2A8-4238-A3F0-D6821D1FD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712" y="3376776"/>
            <a:ext cx="2017349" cy="753070"/>
          </a:xfrm>
          <a:prstGeom prst="rect">
            <a:avLst/>
          </a:prstGeom>
        </p:spPr>
      </p:pic>
      <p:pic>
        <p:nvPicPr>
          <p:cNvPr id="15" name="Picture 14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80EA3366-A56C-42D7-99D3-1C9DC72BD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56" y="3334095"/>
            <a:ext cx="2017349" cy="753070"/>
          </a:xfrm>
          <a:prstGeom prst="rect">
            <a:avLst/>
          </a:prstGeom>
        </p:spPr>
      </p:pic>
      <p:pic>
        <p:nvPicPr>
          <p:cNvPr id="17" name="Picture 16" descr="A picture containing electronics, projector&#10;&#10;Description automatically generated">
            <a:extLst>
              <a:ext uri="{FF2B5EF4-FFF2-40B4-BE49-F238E27FC236}">
                <a16:creationId xmlns:a16="http://schemas.microsoft.com/office/drawing/2014/main" id="{E66244EF-57D5-432C-AB65-864E7F9A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911" y="3234706"/>
            <a:ext cx="2017349" cy="75307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DEE7118A-550D-4099-BE6B-77A9433F158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45" y="1089002"/>
            <a:ext cx="1711720" cy="1355443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5DFD81-3898-48F4-99B7-10EF6E2BB1F1}"/>
              </a:ext>
            </a:extLst>
          </p:cNvPr>
          <p:cNvCxnSpPr>
            <a:endCxn id="3" idx="0"/>
          </p:cNvCxnSpPr>
          <p:nvPr/>
        </p:nvCxnSpPr>
        <p:spPr>
          <a:xfrm flipH="1">
            <a:off x="1399058" y="2421653"/>
            <a:ext cx="2208300" cy="1036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E31BDD5-BB08-4788-90EB-A51938C3412B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flipH="1">
            <a:off x="3687387" y="2444445"/>
            <a:ext cx="792318" cy="93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FE09B5-5056-4948-9A4C-D019609D4593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>
            <a:off x="4479705" y="2444445"/>
            <a:ext cx="1237626" cy="88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93AC18-86F2-4384-876F-411036BFE905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335565" y="2421653"/>
            <a:ext cx="2529021" cy="813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5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1C7F9C-7091-4F74-B339-3D29D16AAB60}"/>
              </a:ext>
            </a:extLst>
          </p:cNvPr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K8S in drones</a:t>
            </a: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CB0DEDF-A922-4094-84DE-E884E3DCD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6" y="2106930"/>
            <a:ext cx="1924832" cy="92964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69F97AA-9226-4F4C-ABC3-93204F5F8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22" y="3604894"/>
            <a:ext cx="2020609" cy="97589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C114C20-C85A-4A2A-9680-47648082E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04" y="3651151"/>
            <a:ext cx="1924833" cy="92964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58E9516-62CA-4AC5-B8AB-0E68DAD9F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01" y="2010356"/>
            <a:ext cx="2324747" cy="1122788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219D1A9E-F38E-484B-921A-90AC0770AD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34" y="1073762"/>
            <a:ext cx="1711720" cy="135544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85A0FC3-2075-4B4B-91CB-838D1C183127}"/>
              </a:ext>
            </a:extLst>
          </p:cNvPr>
          <p:cNvCxnSpPr>
            <a:cxnSpLocks/>
            <a:stCxn id="22" idx="1"/>
            <a:endCxn id="4" idx="3"/>
          </p:cNvCxnSpPr>
          <p:nvPr/>
        </p:nvCxnSpPr>
        <p:spPr>
          <a:xfrm flipH="1">
            <a:off x="2257688" y="1751484"/>
            <a:ext cx="1201246" cy="820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770677-01B7-47A6-804D-B48897513FF7}"/>
              </a:ext>
            </a:extLst>
          </p:cNvPr>
          <p:cNvCxnSpPr>
            <a:cxnSpLocks/>
          </p:cNvCxnSpPr>
          <p:nvPr/>
        </p:nvCxnSpPr>
        <p:spPr>
          <a:xfrm flipH="1">
            <a:off x="2903220" y="2429205"/>
            <a:ext cx="555714" cy="104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BC58E88-FCA1-4C46-B4FA-F10F891F659D}"/>
              </a:ext>
            </a:extLst>
          </p:cNvPr>
          <p:cNvCxnSpPr>
            <a:cxnSpLocks/>
          </p:cNvCxnSpPr>
          <p:nvPr/>
        </p:nvCxnSpPr>
        <p:spPr>
          <a:xfrm>
            <a:off x="5113020" y="2429205"/>
            <a:ext cx="572048" cy="1045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CE1DDB-74DF-4718-A602-2967A9CE0B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170654" y="1751484"/>
            <a:ext cx="1032026" cy="45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53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1C7F9C-7091-4F74-B339-3D29D16AAB60}"/>
              </a:ext>
            </a:extLst>
          </p:cNvPr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K8S bond channel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DDE75-5ACA-4048-A5C1-C5C76005D5CC}"/>
              </a:ext>
            </a:extLst>
          </p:cNvPr>
          <p:cNvSpPr txBox="1"/>
          <p:nvPr/>
        </p:nvSpPr>
        <p:spPr>
          <a:xfrm>
            <a:off x="199292" y="1582615"/>
            <a:ext cx="791307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https://teams.microsoft.com/l/channel/19%3a150323c2c32d45c3907ad4684a7bc3dc%40thread.skype/General?groupId=451c9a3b-1c63-499e-ba88-d576d176791f&amp;tenantId=72f988bf-86f1-41af-91ab-2d7cd011db47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9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1C7F9C-7091-4F74-B339-3D29D16AAB60}"/>
              </a:ext>
            </a:extLst>
          </p:cNvPr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Channels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94C35-DB1D-419B-B8E4-22DB1910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7" y="833437"/>
            <a:ext cx="2238375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BA2857-39C4-4AFF-A446-EF31FE474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27" y="1539917"/>
            <a:ext cx="2676525" cy="419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2DD029-EEEE-44D0-A5B7-41B2C81A56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27" y="2198772"/>
            <a:ext cx="279082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BF4C4A-022A-4083-A69E-93DABE3A4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27" y="2829698"/>
            <a:ext cx="2828925" cy="47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FB7EF7-EC96-4F8D-8F46-DD75561155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27" y="3530403"/>
            <a:ext cx="26193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3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7" y="1657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Content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2857" y="880049"/>
            <a:ext cx="7244561" cy="314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following 45 minutes you will learn: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Why we need Kubernetes (what we did before) 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Kubernetes 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are containers, pods and replica sets, services 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Scale 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Companies that use Kubernetes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you can use Kubernetes 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BCE53-8599-44FB-B5DE-F3EF56FC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714" y="0"/>
            <a:ext cx="1150286" cy="119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2DF95-25FD-4089-8B48-F8C41F92F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8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7" y="1657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Before K8S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BCE53-8599-44FB-B5DE-F3EF56FC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714" y="0"/>
            <a:ext cx="1150286" cy="1191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B2DF95-25FD-4089-8B48-F8C41F92FC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3A08C90-7AB5-42A2-88F2-77C99FF1BD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85" y="1095270"/>
            <a:ext cx="1025788" cy="1021843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low confidence">
            <a:extLst>
              <a:ext uri="{FF2B5EF4-FFF2-40B4-BE49-F238E27FC236}">
                <a16:creationId xmlns:a16="http://schemas.microsoft.com/office/drawing/2014/main" id="{D719B1BC-ED75-4BCD-959C-92F4648946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343" y="898775"/>
            <a:ext cx="1021843" cy="102184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17F88D-0BED-4618-BAC7-AF7A64FC8712}"/>
              </a:ext>
            </a:extLst>
          </p:cNvPr>
          <p:cNvCxnSpPr/>
          <p:nvPr/>
        </p:nvCxnSpPr>
        <p:spPr>
          <a:xfrm>
            <a:off x="2246400" y="1526400"/>
            <a:ext cx="1008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BAA665C4-11F9-4868-868B-882606A1F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54" y="3701985"/>
            <a:ext cx="1219201" cy="9615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F25224-3473-49CF-84E2-B56AF2283A5A}"/>
              </a:ext>
            </a:extLst>
          </p:cNvPr>
          <p:cNvCxnSpPr>
            <a:cxnSpLocks/>
          </p:cNvCxnSpPr>
          <p:nvPr/>
        </p:nvCxnSpPr>
        <p:spPr>
          <a:xfrm flipH="1" flipV="1">
            <a:off x="4947322" y="2917450"/>
            <a:ext cx="615282" cy="6405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2ADF830-2D67-4C13-BC81-D2B0C28C10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998" y="3701986"/>
            <a:ext cx="1219201" cy="96155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FB45F5-F0DF-4620-A652-145365EE5035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210599" y="2960077"/>
            <a:ext cx="126939" cy="741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A90DCD20-B393-478A-BE8D-58D452D4FA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64031" y="2123425"/>
            <a:ext cx="801871" cy="764711"/>
          </a:xfrm>
          <a:prstGeom prst="rect">
            <a:avLst/>
          </a:prstGeom>
        </p:spPr>
      </p:pic>
      <p:pic>
        <p:nvPicPr>
          <p:cNvPr id="42" name="Picture 41" descr="Icon&#10;&#10;Description automatically generated with low confidence">
            <a:extLst>
              <a:ext uri="{FF2B5EF4-FFF2-40B4-BE49-F238E27FC236}">
                <a16:creationId xmlns:a16="http://schemas.microsoft.com/office/drawing/2014/main" id="{E2574FA2-62F5-497A-B299-C61FEF3AD2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74" y="932227"/>
            <a:ext cx="920598" cy="920598"/>
          </a:xfrm>
          <a:prstGeom prst="rect">
            <a:avLst/>
          </a:prstGeom>
        </p:spPr>
      </p:pic>
      <p:pic>
        <p:nvPicPr>
          <p:cNvPr id="44" name="Picture 4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3826631-B17D-4426-B7B9-0DA56A1EB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400" y="3701985"/>
            <a:ext cx="1219201" cy="961559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71405B4F-0874-4027-9C04-D43555BD91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847" y="51289"/>
            <a:ext cx="725513" cy="725513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3221047-BAD6-4BB5-A9DF-04BE97138351}"/>
              </a:ext>
            </a:extLst>
          </p:cNvPr>
          <p:cNvCxnSpPr>
            <a:cxnSpLocks/>
          </p:cNvCxnSpPr>
          <p:nvPr/>
        </p:nvCxnSpPr>
        <p:spPr>
          <a:xfrm flipV="1">
            <a:off x="2977525" y="2906716"/>
            <a:ext cx="1205086" cy="7526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D7E929-C89E-443A-BE61-8D315D8A082C}"/>
              </a:ext>
            </a:extLst>
          </p:cNvPr>
          <p:cNvCxnSpPr>
            <a:cxnSpLocks/>
          </p:cNvCxnSpPr>
          <p:nvPr/>
        </p:nvCxnSpPr>
        <p:spPr>
          <a:xfrm>
            <a:off x="7148861" y="776802"/>
            <a:ext cx="547339" cy="5185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picture containing tool&#10;&#10;Description automatically generated">
            <a:extLst>
              <a:ext uri="{FF2B5EF4-FFF2-40B4-BE49-F238E27FC236}">
                <a16:creationId xmlns:a16="http://schemas.microsoft.com/office/drawing/2014/main" id="{C190FEE5-C307-4650-AE7A-E6DF4CC89A8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10" y="1173512"/>
            <a:ext cx="1070609" cy="1070609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64D997-F5A9-4B22-87D8-6A3D9979ED0A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8225615" y="2244121"/>
            <a:ext cx="25040" cy="5600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65F84313-67D2-4BA2-9F13-762B9739BB6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01" y="2804160"/>
            <a:ext cx="1219708" cy="1219708"/>
          </a:xfrm>
          <a:prstGeom prst="rect">
            <a:avLst/>
          </a:prstGeom>
        </p:spPr>
      </p:pic>
      <p:pic>
        <p:nvPicPr>
          <p:cNvPr id="62" name="Picture 61" descr="Icon&#10;&#10;Description automatically generated with low confidence">
            <a:extLst>
              <a:ext uri="{FF2B5EF4-FFF2-40B4-BE49-F238E27FC236}">
                <a16:creationId xmlns:a16="http://schemas.microsoft.com/office/drawing/2014/main" id="{73FBA919-C145-4528-8288-38DBFE2A92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306" y="943897"/>
            <a:ext cx="920598" cy="920598"/>
          </a:xfrm>
          <a:prstGeom prst="rect">
            <a:avLst/>
          </a:prstGeom>
        </p:spPr>
      </p:pic>
      <p:pic>
        <p:nvPicPr>
          <p:cNvPr id="63" name="Picture 6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36C55FB-A26E-4882-88F5-C64868AF07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1" y="3741916"/>
            <a:ext cx="1219201" cy="96155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5014F35-C9B4-4032-8D04-9F90D2529397}"/>
              </a:ext>
            </a:extLst>
          </p:cNvPr>
          <p:cNvCxnSpPr>
            <a:cxnSpLocks/>
            <a:endCxn id="39" idx="0"/>
          </p:cNvCxnSpPr>
          <p:nvPr/>
        </p:nvCxnSpPr>
        <p:spPr>
          <a:xfrm flipV="1">
            <a:off x="1595212" y="2505780"/>
            <a:ext cx="2587399" cy="11082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 descr="Logo, icon&#10;&#10;Description automatically generated">
            <a:extLst>
              <a:ext uri="{FF2B5EF4-FFF2-40B4-BE49-F238E27FC236}">
                <a16:creationId xmlns:a16="http://schemas.microsoft.com/office/drawing/2014/main" id="{88322A6E-354C-430C-80B4-13F99B028BE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40" y="10420"/>
            <a:ext cx="754712" cy="754712"/>
          </a:xfrm>
          <a:prstGeom prst="rect">
            <a:avLst/>
          </a:prstGeom>
        </p:spPr>
      </p:pic>
      <p:pic>
        <p:nvPicPr>
          <p:cNvPr id="68" name="Picture 67" descr="Icon&#10;&#10;Description automatically generated with low confidence">
            <a:extLst>
              <a:ext uri="{FF2B5EF4-FFF2-40B4-BE49-F238E27FC236}">
                <a16:creationId xmlns:a16="http://schemas.microsoft.com/office/drawing/2014/main" id="{2189BD9A-6865-4790-9B34-44B125CC33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60" y="100776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7" y="1657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What is Kubernetes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3F4CDA-2424-488E-86AC-F848B453C41C}"/>
              </a:ext>
            </a:extLst>
          </p:cNvPr>
          <p:cNvSpPr txBox="1"/>
          <p:nvPr/>
        </p:nvSpPr>
        <p:spPr>
          <a:xfrm>
            <a:off x="332857" y="2356339"/>
            <a:ext cx="6155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Was founded by Joe Beda, </a:t>
            </a:r>
            <a:r>
              <a:rPr lang="en-US" dirty="0">
                <a:solidFill>
                  <a:srgbClr val="FF0000"/>
                </a:solidFill>
              </a:rPr>
              <a:t>Brendan Burns</a:t>
            </a:r>
            <a:r>
              <a:rPr lang="en-US" dirty="0"/>
              <a:t>, and Craig </a:t>
            </a:r>
            <a:r>
              <a:rPr lang="en-US" dirty="0" err="1"/>
              <a:t>McLuckie</a:t>
            </a:r>
            <a:r>
              <a:rPr lang="en-US" dirty="0"/>
              <a:t> in 2014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4CA0F3-C510-415A-8025-0E3895989A74}"/>
              </a:ext>
            </a:extLst>
          </p:cNvPr>
          <p:cNvSpPr txBox="1"/>
          <p:nvPr/>
        </p:nvSpPr>
        <p:spPr>
          <a:xfrm>
            <a:off x="332857" y="1055691"/>
            <a:ext cx="7702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Open-source system for automating deployment, scaling, and management of containerized applications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296CA02-398B-4F5E-97BE-2A667C125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4" y="3535359"/>
            <a:ext cx="1952625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7" y="16572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What is Kubernetes 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D625EA-9EF4-4E49-A178-3BADEDBC52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382" y="958422"/>
            <a:ext cx="4826391" cy="36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B4B282-12DD-417B-9CBB-B90E77711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79" y="799200"/>
            <a:ext cx="6042073" cy="4095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63708-FF8A-4405-9765-F1C8C683B244}"/>
              </a:ext>
            </a:extLst>
          </p:cNvPr>
          <p:cNvSpPr txBox="1"/>
          <p:nvPr/>
        </p:nvSpPr>
        <p:spPr>
          <a:xfrm>
            <a:off x="288679" y="103276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What are containers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0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4B7DA0-DB48-4192-8C7A-4AB2E277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3" y="122401"/>
            <a:ext cx="7270418" cy="47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9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53BAF2-B47A-4B51-A2FD-0EACDAE8B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8" y="216000"/>
            <a:ext cx="7014273" cy="4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7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2856" y="165721"/>
            <a:ext cx="5067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</a:rPr>
              <a:t>What are pods and replica sets 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2856" y="627386"/>
            <a:ext cx="7244561" cy="1900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Pods: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Group of one or more containers.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Containers in the same pod have the same hostname.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pod is isolated with process id, network namespace, Time sharing.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5" y="0"/>
            <a:ext cx="1609725" cy="1666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71218D-C370-4D1D-9BA2-0D70F0C8C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11" y="4263451"/>
            <a:ext cx="1786689" cy="880048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59FF6173-FAEC-45A3-BA19-251A1CC88E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28" y="2256779"/>
            <a:ext cx="3344062" cy="261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llEMC_external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EMC_PPT_Template_16x9" id="{B8B5C6D0-E3FF-4310-9DCF-1B14F86F2E69}" vid="{627FB30F-31F4-4FBE-8A3A-F7BC81DAC0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DellEMC_external_template</Template>
  <TotalTime>12937</TotalTime>
  <Words>208</Words>
  <Application>Microsoft Office PowerPoint</Application>
  <PresentationFormat>On-screen Show (16:9)</PresentationFormat>
  <Paragraphs>46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Calibri</vt:lpstr>
      <vt:lpstr>Calibri Light</vt:lpstr>
      <vt:lpstr>Courier New</vt:lpstr>
      <vt:lpstr>Museo For Dell 300</vt:lpstr>
      <vt:lpstr>Museo Sans For Dell</vt:lpstr>
      <vt:lpstr>Wingdings</vt:lpstr>
      <vt:lpstr>DellEMC_external_template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EMC Corporation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subject/>
  <dc:creator>Domb, Sharon</dc:creator>
  <cp:keywords>Internal Use</cp:keywords>
  <dc:description/>
  <cp:lastModifiedBy>Oron Golan</cp:lastModifiedBy>
  <cp:revision>621</cp:revision>
  <cp:lastPrinted>2014-02-14T16:26:12Z</cp:lastPrinted>
  <dcterms:created xsi:type="dcterms:W3CDTF">2017-02-20T06:04:02Z</dcterms:created>
  <dcterms:modified xsi:type="dcterms:W3CDTF">2021-01-11T08:46:29Z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6b83fb70-f992-42a3-bd65-798715d6638b</vt:lpwstr>
  </property>
  <property fmtid="{D5CDD505-2E9C-101B-9397-08002B2CF9AE}" pid="4" name="DellClassification">
    <vt:lpwstr>Internal Use</vt:lpwstr>
  </property>
  <property fmtid="{D5CDD505-2E9C-101B-9397-08002B2CF9AE}" pid="5" name="DellSubLabels">
    <vt:lpwstr/>
  </property>
  <property fmtid="{D5CDD505-2E9C-101B-9397-08002B2CF9AE}" pid="6" name="DellVisual Markings (PPT)">
    <vt:lpwstr>Classification Footer</vt:lpwstr>
  </property>
  <property fmtid="{D5CDD505-2E9C-101B-9397-08002B2CF9AE}" pid="7" name="titusconfig">
    <vt:lpwstr>1.3BrandsTest</vt:lpwstr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Owner">
    <vt:lpwstr>orgolan@microsoft.com</vt:lpwstr>
  </property>
  <property fmtid="{D5CDD505-2E9C-101B-9397-08002B2CF9AE}" pid="11" name="MSIP_Label_f42aa342-8706-4288-bd11-ebb85995028c_SetDate">
    <vt:lpwstr>2018-09-22T16:50:17.4282246Z</vt:lpwstr>
  </property>
  <property fmtid="{D5CDD505-2E9C-101B-9397-08002B2CF9AE}" pid="12" name="MSIP_Label_f42aa342-8706-4288-bd11-ebb85995028c_Name">
    <vt:lpwstr>General</vt:lpwstr>
  </property>
  <property fmtid="{D5CDD505-2E9C-101B-9397-08002B2CF9AE}" pid="13" name="MSIP_Label_f42aa342-8706-4288-bd11-ebb85995028c_Application">
    <vt:lpwstr>Microsoft Azure Information Protection</vt:lpwstr>
  </property>
  <property fmtid="{D5CDD505-2E9C-101B-9397-08002B2CF9AE}" pid="14" name="MSIP_Label_f42aa342-8706-4288-bd11-ebb85995028c_Extended_MSFT_Method">
    <vt:lpwstr>Automatic</vt:lpwstr>
  </property>
  <property fmtid="{D5CDD505-2E9C-101B-9397-08002B2CF9AE}" pid="15" name="Sensitivity">
    <vt:lpwstr>General</vt:lpwstr>
  </property>
</Properties>
</file>